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2" r:id="rId4"/>
    <p:sldId id="257" r:id="rId5"/>
    <p:sldId id="258" r:id="rId6"/>
    <p:sldId id="263" r:id="rId7"/>
    <p:sldId id="259" r:id="rId8"/>
    <p:sldId id="261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13391D-ED9C-450E-9FA7-B9EBDFA0119B}" type="doc">
      <dgm:prSet loTypeId="urn:microsoft.com/office/officeart/2005/8/layout/target3" loCatId="relationship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C570A17A-8DEE-4230-B7FF-0C66F414F14A}">
      <dgm:prSet phldrT="[Текст]" custT="1"/>
      <dgm:spPr/>
      <dgm:t>
        <a:bodyPr/>
        <a:lstStyle/>
        <a:p>
          <a:pPr algn="just"/>
          <a:r>
            <a:rPr lang="uk-UA" sz="2000" b="1" dirty="0" smtClean="0">
              <a:solidFill>
                <a:schemeClr val="tx1"/>
              </a:solidFill>
            </a:rPr>
            <a:t>За рівнем організації матеріалу виділяють такі групи координаційних сполук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</a:t>
          </a:r>
          <a:r>
            <a:rPr lang="uk-UA" sz="1600" dirty="0" smtClean="0"/>
            <a:t> Координаційні полімери;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</a:t>
          </a:r>
          <a:r>
            <a:rPr lang="uk-UA" sz="1600" dirty="0" smtClean="0"/>
            <a:t> </a:t>
          </a:r>
          <a:r>
            <a:rPr lang="uk-UA" sz="1600" dirty="0" err="1" smtClean="0"/>
            <a:t>Дендримери</a:t>
          </a:r>
          <a:r>
            <a:rPr lang="uk-UA" sz="1600" dirty="0" smtClean="0"/>
            <a:t>;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</a:t>
          </a:r>
          <a:r>
            <a:rPr lang="uk-UA" sz="1600" dirty="0" smtClean="0"/>
            <a:t> Мономолекулярні плівки типу </a:t>
          </a:r>
          <a:r>
            <a:rPr lang="uk-UA" sz="1600" dirty="0" err="1" smtClean="0"/>
            <a:t>Ленгмюр-Блоджет</a:t>
          </a:r>
          <a:r>
            <a:rPr lang="uk-UA" sz="1600" dirty="0" smtClean="0"/>
            <a:t>;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</a:t>
          </a:r>
          <a:r>
            <a:rPr lang="uk-UA" sz="1600" dirty="0" smtClean="0"/>
            <a:t> Багатошарові плівки;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 </a:t>
          </a:r>
          <a:r>
            <a:rPr lang="uk-UA" sz="1600" dirty="0" smtClean="0"/>
            <a:t>Координаційні сполуки на поверхні твердих носіїв </a:t>
          </a:r>
        </a:p>
        <a:p>
          <a:pPr algn="just"/>
          <a:r>
            <a:rPr lang="uk-UA" sz="1600" dirty="0" smtClean="0"/>
            <a:t>    та    </a:t>
          </a:r>
          <a:r>
            <a:rPr lang="uk-UA" sz="1600" dirty="0" err="1" smtClean="0"/>
            <a:t>функціоналізованих</a:t>
          </a:r>
          <a:r>
            <a:rPr lang="uk-UA" sz="1600" dirty="0" smtClean="0"/>
            <a:t> сорбентів;</a:t>
          </a:r>
        </a:p>
        <a:p>
          <a:pPr algn="just"/>
          <a:r>
            <a:rPr lang="uk-UA" sz="1600" dirty="0" smtClean="0"/>
            <a:t>    </a:t>
          </a:r>
          <a:r>
            <a:rPr lang="uk-UA" sz="1600" dirty="0" smtClean="0">
              <a:latin typeface="Times New Roman"/>
              <a:cs typeface="Times New Roman"/>
            </a:rPr>
            <a:t>● </a:t>
          </a:r>
          <a:r>
            <a:rPr lang="uk-UA" sz="1600" dirty="0" smtClean="0"/>
            <a:t>Гібридні аморфні матеріали;</a:t>
          </a:r>
        </a:p>
        <a:p>
          <a:pPr algn="just"/>
          <a:r>
            <a:rPr lang="uk-UA" sz="1600" dirty="0" smtClean="0"/>
            <a:t>   </a:t>
          </a:r>
          <a:r>
            <a:rPr lang="uk-UA" sz="1600" dirty="0" smtClean="0">
              <a:latin typeface="Times New Roman"/>
              <a:cs typeface="Times New Roman"/>
            </a:rPr>
            <a:t> ● </a:t>
          </a:r>
          <a:r>
            <a:rPr lang="uk-UA" sz="1600" dirty="0" smtClean="0"/>
            <a:t> Рідкі кристали.</a:t>
          </a:r>
          <a:endParaRPr lang="ru-RU" sz="1600" b="1" dirty="0"/>
        </a:p>
      </dgm:t>
    </dgm:pt>
    <dgm:pt modelId="{6236BD3F-E03C-4A77-8C69-A0EC601553C9}" type="sibTrans" cxnId="{F1F63586-D8A8-4947-9DFE-E9C39CA3554F}">
      <dgm:prSet/>
      <dgm:spPr/>
      <dgm:t>
        <a:bodyPr/>
        <a:lstStyle/>
        <a:p>
          <a:endParaRPr lang="ru-RU"/>
        </a:p>
      </dgm:t>
    </dgm:pt>
    <dgm:pt modelId="{7A725322-9FCA-421A-BD0F-A6F801B7E548}" type="parTrans" cxnId="{F1F63586-D8A8-4947-9DFE-E9C39CA3554F}">
      <dgm:prSet/>
      <dgm:spPr/>
      <dgm:t>
        <a:bodyPr/>
        <a:lstStyle/>
        <a:p>
          <a:endParaRPr lang="ru-RU"/>
        </a:p>
      </dgm:t>
    </dgm:pt>
    <dgm:pt modelId="{25DD288C-B54C-4191-BFF9-2F5DD812A848}" type="pres">
      <dgm:prSet presAssocID="{2A13391D-ED9C-450E-9FA7-B9EBDFA0119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B6CCEE-FED2-4C22-8A20-A5D484636CE2}" type="pres">
      <dgm:prSet presAssocID="{C570A17A-8DEE-4230-B7FF-0C66F414F14A}" presName="circle1" presStyleLbl="node1" presStyleIdx="0" presStyleCnt="1"/>
      <dgm:spPr/>
    </dgm:pt>
    <dgm:pt modelId="{FF028F6B-7691-4909-8A2A-03AB76D16CCC}" type="pres">
      <dgm:prSet presAssocID="{C570A17A-8DEE-4230-B7FF-0C66F414F14A}" presName="space" presStyleCnt="0"/>
      <dgm:spPr/>
    </dgm:pt>
    <dgm:pt modelId="{A79C7325-4235-4B9D-B6B5-236CF1352B05}" type="pres">
      <dgm:prSet presAssocID="{C570A17A-8DEE-4230-B7FF-0C66F414F14A}" presName="rect1" presStyleLbl="alignAcc1" presStyleIdx="0" presStyleCnt="1" custAng="0" custScaleY="100000" custLinFactNeighborX="3509" custLinFactNeighborY="3216"/>
      <dgm:spPr/>
      <dgm:t>
        <a:bodyPr/>
        <a:lstStyle/>
        <a:p>
          <a:endParaRPr lang="ru-RU"/>
        </a:p>
      </dgm:t>
    </dgm:pt>
    <dgm:pt modelId="{FD667CFE-EEFB-4E27-809E-01CAA6F52298}" type="pres">
      <dgm:prSet presAssocID="{C570A17A-8DEE-4230-B7FF-0C66F414F14A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B9B3F2-EFB1-4B1F-A135-6EE285305C21}" type="presOf" srcId="{C570A17A-8DEE-4230-B7FF-0C66F414F14A}" destId="{FD667CFE-EEFB-4E27-809E-01CAA6F52298}" srcOrd="1" destOrd="0" presId="urn:microsoft.com/office/officeart/2005/8/layout/target3"/>
    <dgm:cxn modelId="{F1F63586-D8A8-4947-9DFE-E9C39CA3554F}" srcId="{2A13391D-ED9C-450E-9FA7-B9EBDFA0119B}" destId="{C570A17A-8DEE-4230-B7FF-0C66F414F14A}" srcOrd="0" destOrd="0" parTransId="{7A725322-9FCA-421A-BD0F-A6F801B7E548}" sibTransId="{6236BD3F-E03C-4A77-8C69-A0EC601553C9}"/>
    <dgm:cxn modelId="{A3205572-77EE-4EF6-A410-F0DAA5DBE039}" type="presOf" srcId="{C570A17A-8DEE-4230-B7FF-0C66F414F14A}" destId="{A79C7325-4235-4B9D-B6B5-236CF1352B05}" srcOrd="0" destOrd="0" presId="urn:microsoft.com/office/officeart/2005/8/layout/target3"/>
    <dgm:cxn modelId="{30EE0664-C0B0-4879-B621-E1432CEB8331}" type="presOf" srcId="{2A13391D-ED9C-450E-9FA7-B9EBDFA0119B}" destId="{25DD288C-B54C-4191-BFF9-2F5DD812A848}" srcOrd="0" destOrd="0" presId="urn:microsoft.com/office/officeart/2005/8/layout/target3"/>
    <dgm:cxn modelId="{05394081-789C-401A-996D-0A36EB0352E9}" type="presParOf" srcId="{25DD288C-B54C-4191-BFF9-2F5DD812A848}" destId="{2BB6CCEE-FED2-4C22-8A20-A5D484636CE2}" srcOrd="0" destOrd="0" presId="urn:microsoft.com/office/officeart/2005/8/layout/target3"/>
    <dgm:cxn modelId="{E330F498-3408-441E-90F9-C552840E3F2D}" type="presParOf" srcId="{25DD288C-B54C-4191-BFF9-2F5DD812A848}" destId="{FF028F6B-7691-4909-8A2A-03AB76D16CCC}" srcOrd="1" destOrd="0" presId="urn:microsoft.com/office/officeart/2005/8/layout/target3"/>
    <dgm:cxn modelId="{57C9CA0B-4B50-422B-B790-BABE63537F5E}" type="presParOf" srcId="{25DD288C-B54C-4191-BFF9-2F5DD812A848}" destId="{A79C7325-4235-4B9D-B6B5-236CF1352B05}" srcOrd="2" destOrd="0" presId="urn:microsoft.com/office/officeart/2005/8/layout/target3"/>
    <dgm:cxn modelId="{6631AE0C-F843-4A17-AA87-596800AF9C4C}" type="presParOf" srcId="{25DD288C-B54C-4191-BFF9-2F5DD812A848}" destId="{FD667CFE-EEFB-4E27-809E-01CAA6F5229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91EC41-9623-45DB-8545-E9416A9B96D4}" type="doc">
      <dgm:prSet loTypeId="urn:microsoft.com/office/officeart/2005/8/layout/chevron2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3DE41F5D-1759-4EF8-BA17-AB7CE4BCF4C2}">
      <dgm:prSet phldrT="[Текст]" custT="1"/>
      <dgm:spPr/>
      <dgm:t>
        <a:bodyPr/>
        <a:lstStyle/>
        <a:p>
          <a:endParaRPr lang="uk-UA" sz="1400" b="1" dirty="0" smtClean="0"/>
        </a:p>
        <a:p>
          <a:endParaRPr lang="uk-UA" sz="1400" b="1" dirty="0" smtClean="0"/>
        </a:p>
        <a:p>
          <a:r>
            <a:rPr lang="uk-UA" sz="1400" b="1" dirty="0" smtClean="0">
              <a:solidFill>
                <a:srgbClr val="0070C0"/>
              </a:solidFill>
            </a:rPr>
            <a:t>Модуль1.</a:t>
          </a:r>
        </a:p>
        <a:p>
          <a:r>
            <a:rPr lang="uk-UA" sz="1400" b="1" dirty="0" smtClean="0">
              <a:solidFill>
                <a:srgbClr val="0070C0"/>
              </a:solidFill>
            </a:rPr>
            <a:t>Становлення координаційної хімії та її сучасний стан</a:t>
          </a:r>
          <a:endParaRPr lang="ru-RU" sz="1400" dirty="0" smtClean="0">
            <a:solidFill>
              <a:srgbClr val="0070C0"/>
            </a:solidFill>
          </a:endParaRPr>
        </a:p>
        <a:p>
          <a:endParaRPr lang="ru-RU" sz="1400" b="1" dirty="0"/>
        </a:p>
      </dgm:t>
    </dgm:pt>
    <dgm:pt modelId="{D07425CD-E9FA-4CD0-8F91-155DD89FA48E}" type="parTrans" cxnId="{6F7A3CF8-C41A-45FF-A7CA-53934C0C8102}">
      <dgm:prSet/>
      <dgm:spPr/>
      <dgm:t>
        <a:bodyPr/>
        <a:lstStyle/>
        <a:p>
          <a:endParaRPr lang="ru-RU"/>
        </a:p>
      </dgm:t>
    </dgm:pt>
    <dgm:pt modelId="{E021F83A-EA03-47F0-BEEF-ED5BF20257A4}" type="sibTrans" cxnId="{6F7A3CF8-C41A-45FF-A7CA-53934C0C8102}">
      <dgm:prSet/>
      <dgm:spPr/>
      <dgm:t>
        <a:bodyPr/>
        <a:lstStyle/>
        <a:p>
          <a:endParaRPr lang="ru-RU"/>
        </a:p>
      </dgm:t>
    </dgm:pt>
    <dgm:pt modelId="{799062E4-5767-4D39-9F17-64706EC1F2F7}">
      <dgm:prSet custT="1"/>
      <dgm:spPr/>
      <dgm:t>
        <a:bodyPr/>
        <a:lstStyle/>
        <a:p>
          <a:endParaRPr lang="ru-RU" sz="1400" b="1" dirty="0" smtClean="0"/>
        </a:p>
        <a:p>
          <a:r>
            <a:rPr lang="ru-RU" sz="1400" b="1" dirty="0" smtClean="0">
              <a:solidFill>
                <a:srgbClr val="0070C0"/>
              </a:solidFill>
            </a:rPr>
            <a:t>Модуль 2. </a:t>
          </a:r>
        </a:p>
        <a:p>
          <a:r>
            <a:rPr lang="uk-UA" sz="1400" b="1" dirty="0" smtClean="0">
              <a:solidFill>
                <a:srgbClr val="0070C0"/>
              </a:solidFill>
            </a:rPr>
            <a:t>Будова та властивості координаційних сполук</a:t>
          </a:r>
          <a:endParaRPr lang="ru-RU" sz="1400" dirty="0" smtClean="0">
            <a:solidFill>
              <a:srgbClr val="0070C0"/>
            </a:solidFill>
          </a:endParaRPr>
        </a:p>
        <a:p>
          <a:endParaRPr lang="ru-RU" sz="1400" b="1" dirty="0"/>
        </a:p>
      </dgm:t>
    </dgm:pt>
    <dgm:pt modelId="{FCC51321-2752-4879-9714-180B1DF9078F}" type="parTrans" cxnId="{BE63151A-1896-451B-BD01-940857BC99A5}">
      <dgm:prSet/>
      <dgm:spPr/>
      <dgm:t>
        <a:bodyPr/>
        <a:lstStyle/>
        <a:p>
          <a:endParaRPr lang="ru-RU"/>
        </a:p>
      </dgm:t>
    </dgm:pt>
    <dgm:pt modelId="{690F8FEB-6DA0-46DF-8E2D-BC89D27F02EE}" type="sibTrans" cxnId="{BE63151A-1896-451B-BD01-940857BC99A5}">
      <dgm:prSet/>
      <dgm:spPr/>
      <dgm:t>
        <a:bodyPr/>
        <a:lstStyle/>
        <a:p>
          <a:endParaRPr lang="ru-RU"/>
        </a:p>
      </dgm:t>
    </dgm:pt>
    <dgm:pt modelId="{777BFEAC-7186-4D7E-82C0-B3FA57E5B60B}">
      <dgm:prSet/>
      <dgm:spPr/>
      <dgm:t>
        <a:bodyPr/>
        <a:lstStyle/>
        <a:p>
          <a:r>
            <a:rPr lang="uk-UA" dirty="0" smtClean="0"/>
            <a:t>Сучасний стан розвитку координаційної хімії</a:t>
          </a:r>
          <a:endParaRPr lang="ru-RU" dirty="0"/>
        </a:p>
      </dgm:t>
    </dgm:pt>
    <dgm:pt modelId="{C5F37C86-DE37-4D2A-A2AF-4A389E0D422E}" type="parTrans" cxnId="{3F9A6173-3913-4258-9D01-7BBD42493D0D}">
      <dgm:prSet/>
      <dgm:spPr/>
      <dgm:t>
        <a:bodyPr/>
        <a:lstStyle/>
        <a:p>
          <a:endParaRPr lang="ru-RU"/>
        </a:p>
      </dgm:t>
    </dgm:pt>
    <dgm:pt modelId="{1A4E74F9-D84D-482A-946C-48D35EA53B81}" type="sibTrans" cxnId="{3F9A6173-3913-4258-9D01-7BBD42493D0D}">
      <dgm:prSet/>
      <dgm:spPr/>
      <dgm:t>
        <a:bodyPr/>
        <a:lstStyle/>
        <a:p>
          <a:endParaRPr lang="ru-RU"/>
        </a:p>
      </dgm:t>
    </dgm:pt>
    <dgm:pt modelId="{9883D91E-1E09-4CB9-929F-4D50A33E71E5}">
      <dgm:prSet/>
      <dgm:spPr/>
      <dgm:t>
        <a:bodyPr/>
        <a:lstStyle/>
        <a:p>
          <a:r>
            <a:rPr lang="uk-UA" dirty="0" smtClean="0"/>
            <a:t> Теорії будови координаційних сполук</a:t>
          </a:r>
          <a:endParaRPr lang="ru-RU" dirty="0"/>
        </a:p>
      </dgm:t>
    </dgm:pt>
    <dgm:pt modelId="{2167EE8B-8FB4-476D-BA8B-55F64B1DC08D}" type="sibTrans" cxnId="{80547D1C-6295-4993-9754-0B4BDC00E41C}">
      <dgm:prSet/>
      <dgm:spPr/>
      <dgm:t>
        <a:bodyPr/>
        <a:lstStyle/>
        <a:p>
          <a:endParaRPr lang="ru-RU"/>
        </a:p>
      </dgm:t>
    </dgm:pt>
    <dgm:pt modelId="{F7793AC2-E834-4C07-88AA-F35F29D96A78}" type="parTrans" cxnId="{80547D1C-6295-4993-9754-0B4BDC00E41C}">
      <dgm:prSet/>
      <dgm:spPr/>
      <dgm:t>
        <a:bodyPr/>
        <a:lstStyle/>
        <a:p>
          <a:endParaRPr lang="ru-RU"/>
        </a:p>
      </dgm:t>
    </dgm:pt>
    <dgm:pt modelId="{81B0FBBE-3B74-48D0-A6D5-1D22A4C3E7CF}">
      <dgm:prSet/>
      <dgm:spPr/>
      <dgm:t>
        <a:bodyPr/>
        <a:lstStyle/>
        <a:p>
          <a:r>
            <a:rPr lang="uk-UA" dirty="0" smtClean="0"/>
            <a:t> Теорія будови координаційних сполук А.Вернера. </a:t>
          </a:r>
          <a:endParaRPr lang="ru-RU" dirty="0"/>
        </a:p>
      </dgm:t>
    </dgm:pt>
    <dgm:pt modelId="{E7165D0B-479A-461B-A205-BCED0EB9CC40}" type="parTrans" cxnId="{38D144EA-A7E7-4A98-8F3C-03FBE03D89A9}">
      <dgm:prSet/>
      <dgm:spPr/>
      <dgm:t>
        <a:bodyPr/>
        <a:lstStyle/>
        <a:p>
          <a:endParaRPr lang="ru-RU"/>
        </a:p>
      </dgm:t>
    </dgm:pt>
    <dgm:pt modelId="{AB8CE56F-A8C4-44BB-BF73-899ED0291540}" type="sibTrans" cxnId="{38D144EA-A7E7-4A98-8F3C-03FBE03D89A9}">
      <dgm:prSet/>
      <dgm:spPr/>
      <dgm:t>
        <a:bodyPr/>
        <a:lstStyle/>
        <a:p>
          <a:endParaRPr lang="ru-RU"/>
        </a:p>
      </dgm:t>
    </dgm:pt>
    <dgm:pt modelId="{C0BE1389-79AE-4F60-87EC-EF2C8C9898D3}">
      <dgm:prSet/>
      <dgm:spPr/>
      <dgm:t>
        <a:bodyPr/>
        <a:lstStyle/>
        <a:p>
          <a:r>
            <a:rPr lang="uk-UA" dirty="0" smtClean="0"/>
            <a:t> Координаційні та комплексні сполуки</a:t>
          </a:r>
          <a:endParaRPr lang="ru-RU" dirty="0"/>
        </a:p>
      </dgm:t>
    </dgm:pt>
    <dgm:pt modelId="{F045A42F-3057-4D42-841F-8603631E25CA}" type="parTrans" cxnId="{1D471CA2-59B8-4AEC-9348-A454E62E13C6}">
      <dgm:prSet/>
      <dgm:spPr/>
      <dgm:t>
        <a:bodyPr/>
        <a:lstStyle/>
        <a:p>
          <a:endParaRPr lang="ru-RU"/>
        </a:p>
      </dgm:t>
    </dgm:pt>
    <dgm:pt modelId="{03F14152-3EAD-4E61-9E7A-0A7E82615D51}" type="sibTrans" cxnId="{1D471CA2-59B8-4AEC-9348-A454E62E13C6}">
      <dgm:prSet/>
      <dgm:spPr/>
      <dgm:t>
        <a:bodyPr/>
        <a:lstStyle/>
        <a:p>
          <a:endParaRPr lang="ru-RU"/>
        </a:p>
      </dgm:t>
    </dgm:pt>
    <dgm:pt modelId="{9285F744-386C-4F80-86A5-D70CB5424675}">
      <dgm:prSet/>
      <dgm:spPr/>
      <dgm:t>
        <a:bodyPr/>
        <a:lstStyle/>
        <a:p>
          <a:r>
            <a:rPr lang="uk-UA" dirty="0" smtClean="0"/>
            <a:t>Систематика та коротка характеристика координаційних сполук за складом координаційної сфери та рівнем організації матеріалу.</a:t>
          </a:r>
          <a:endParaRPr lang="ru-RU" dirty="0"/>
        </a:p>
      </dgm:t>
    </dgm:pt>
    <dgm:pt modelId="{B49CD94C-11F5-4A9E-9F04-223C2F85EC28}" type="parTrans" cxnId="{96282A80-84A6-4DFC-B046-5427BA705E87}">
      <dgm:prSet/>
      <dgm:spPr/>
      <dgm:t>
        <a:bodyPr/>
        <a:lstStyle/>
        <a:p>
          <a:endParaRPr lang="ru-RU"/>
        </a:p>
      </dgm:t>
    </dgm:pt>
    <dgm:pt modelId="{3E154443-F914-41C2-B31A-BC2FDEEC92F1}" type="sibTrans" cxnId="{96282A80-84A6-4DFC-B046-5427BA705E87}">
      <dgm:prSet/>
      <dgm:spPr/>
      <dgm:t>
        <a:bodyPr/>
        <a:lstStyle/>
        <a:p>
          <a:endParaRPr lang="ru-RU"/>
        </a:p>
      </dgm:t>
    </dgm:pt>
    <dgm:pt modelId="{2F8096A9-0FD1-4CA2-85BA-C6732C1D1A8E}">
      <dgm:prSet/>
      <dgm:spPr/>
      <dgm:t>
        <a:bodyPr/>
        <a:lstStyle/>
        <a:p>
          <a:r>
            <a:rPr lang="uk-UA" dirty="0" smtClean="0"/>
            <a:t>Положення хімічного елементу в періодичній системі і його здатність до </a:t>
          </a:r>
          <a:r>
            <a:rPr lang="uk-UA" dirty="0" err="1" smtClean="0"/>
            <a:t>комплексоутворення</a:t>
          </a:r>
          <a:endParaRPr lang="ru-RU" dirty="0"/>
        </a:p>
      </dgm:t>
    </dgm:pt>
    <dgm:pt modelId="{8E9D6B85-D351-4375-A421-F16B978A2AE2}" type="parTrans" cxnId="{E345AA9A-4FBC-4CA9-86D9-BC5012AAF556}">
      <dgm:prSet/>
      <dgm:spPr/>
      <dgm:t>
        <a:bodyPr/>
        <a:lstStyle/>
        <a:p>
          <a:endParaRPr lang="ru-RU"/>
        </a:p>
      </dgm:t>
    </dgm:pt>
    <dgm:pt modelId="{2C67136C-6574-427B-B471-B69F74EBA5C1}" type="sibTrans" cxnId="{E345AA9A-4FBC-4CA9-86D9-BC5012AAF556}">
      <dgm:prSet/>
      <dgm:spPr/>
      <dgm:t>
        <a:bodyPr/>
        <a:lstStyle/>
        <a:p>
          <a:endParaRPr lang="ru-RU"/>
        </a:p>
      </dgm:t>
    </dgm:pt>
    <dgm:pt modelId="{A4309EAD-5DCA-4DBA-A671-275B49A8ED74}">
      <dgm:prSet/>
      <dgm:spPr/>
      <dgm:t>
        <a:bodyPr/>
        <a:lstStyle/>
        <a:p>
          <a:r>
            <a:rPr lang="uk-UA" dirty="0" smtClean="0"/>
            <a:t>Координаційні сполуки другого і третього поколінь у розвитку новітніх технологій</a:t>
          </a:r>
          <a:endParaRPr lang="ru-RU" dirty="0"/>
        </a:p>
      </dgm:t>
    </dgm:pt>
    <dgm:pt modelId="{0948ED0D-47B0-45C4-BE78-E5621FF3CC4A}" type="parTrans" cxnId="{814FF7FC-C075-4A8C-B2F0-5BFA8141D79C}">
      <dgm:prSet/>
      <dgm:spPr/>
      <dgm:t>
        <a:bodyPr/>
        <a:lstStyle/>
        <a:p>
          <a:endParaRPr lang="ru-RU"/>
        </a:p>
      </dgm:t>
    </dgm:pt>
    <dgm:pt modelId="{43F8582B-3D48-4B63-A371-4711EED95F31}" type="sibTrans" cxnId="{814FF7FC-C075-4A8C-B2F0-5BFA8141D79C}">
      <dgm:prSet/>
      <dgm:spPr/>
      <dgm:t>
        <a:bodyPr/>
        <a:lstStyle/>
        <a:p>
          <a:endParaRPr lang="ru-RU"/>
        </a:p>
      </dgm:t>
    </dgm:pt>
    <dgm:pt modelId="{C39AF51D-F424-4B21-B25A-1CBA8A5BA3DC}">
      <dgm:prSet/>
      <dgm:spPr/>
      <dgm:t>
        <a:bodyPr/>
        <a:lstStyle/>
        <a:p>
          <a:r>
            <a:rPr lang="uk-UA" dirty="0" smtClean="0"/>
            <a:t>Основні поняття координаційної хімії з позицій сучасного розвитку науки хімії</a:t>
          </a:r>
          <a:r>
            <a:rPr lang="uk-UA" b="1" dirty="0" smtClean="0"/>
            <a:t> </a:t>
          </a:r>
          <a:endParaRPr lang="ru-RU" dirty="0"/>
        </a:p>
      </dgm:t>
    </dgm:pt>
    <dgm:pt modelId="{4BD03DAE-5107-4A9C-9CC4-DEE24DF3F931}" type="parTrans" cxnId="{C91C5D57-5417-4954-9C31-99CCC59C696C}">
      <dgm:prSet/>
      <dgm:spPr/>
      <dgm:t>
        <a:bodyPr/>
        <a:lstStyle/>
        <a:p>
          <a:endParaRPr lang="ru-RU"/>
        </a:p>
      </dgm:t>
    </dgm:pt>
    <dgm:pt modelId="{9F3ADEF8-D1BC-42EB-84F7-9FAE8F90E9A5}" type="sibTrans" cxnId="{C91C5D57-5417-4954-9C31-99CCC59C696C}">
      <dgm:prSet/>
      <dgm:spPr/>
      <dgm:t>
        <a:bodyPr/>
        <a:lstStyle/>
        <a:p>
          <a:endParaRPr lang="ru-RU"/>
        </a:p>
      </dgm:t>
    </dgm:pt>
    <dgm:pt modelId="{23898596-6CAC-480D-BBE8-B3139FAB00A6}" type="pres">
      <dgm:prSet presAssocID="{1791EC41-9623-45DB-8545-E9416A9B96D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1C197B-9729-43D5-A5A7-362080DC7DBE}" type="pres">
      <dgm:prSet presAssocID="{3DE41F5D-1759-4EF8-BA17-AB7CE4BCF4C2}" presName="composite" presStyleCnt="0"/>
      <dgm:spPr/>
    </dgm:pt>
    <dgm:pt modelId="{84188A6A-59F0-497A-B1EA-2D741EE9AAD3}" type="pres">
      <dgm:prSet presAssocID="{3DE41F5D-1759-4EF8-BA17-AB7CE4BCF4C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2D2D9B-EB46-4B1A-8543-C7D50E66C699}" type="pres">
      <dgm:prSet presAssocID="{3DE41F5D-1759-4EF8-BA17-AB7CE4BCF4C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ACAE0-0479-48A5-A599-409EE5092A09}" type="pres">
      <dgm:prSet presAssocID="{E021F83A-EA03-47F0-BEEF-ED5BF20257A4}" presName="sp" presStyleCnt="0"/>
      <dgm:spPr/>
    </dgm:pt>
    <dgm:pt modelId="{B91BA07D-F8EB-436E-AAE2-26F0AA542198}" type="pres">
      <dgm:prSet presAssocID="{799062E4-5767-4D39-9F17-64706EC1F2F7}" presName="composite" presStyleCnt="0"/>
      <dgm:spPr/>
    </dgm:pt>
    <dgm:pt modelId="{667DAC95-4FB4-4511-B1B5-54768EEDDBB0}" type="pres">
      <dgm:prSet presAssocID="{799062E4-5767-4D39-9F17-64706EC1F2F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54899C-91D0-4784-842B-27189F6504FD}" type="pres">
      <dgm:prSet presAssocID="{799062E4-5767-4D39-9F17-64706EC1F2F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547D1C-6295-4993-9754-0B4BDC00E41C}" srcId="{3DE41F5D-1759-4EF8-BA17-AB7CE4BCF4C2}" destId="{9883D91E-1E09-4CB9-929F-4D50A33E71E5}" srcOrd="0" destOrd="0" parTransId="{F7793AC2-E834-4C07-88AA-F35F29D96A78}" sibTransId="{2167EE8B-8FB4-476D-BA8B-55F64B1DC08D}"/>
    <dgm:cxn modelId="{B916E6A7-5134-4187-9045-C35BE6AE6D0F}" type="presOf" srcId="{C39AF51D-F424-4B21-B25A-1CBA8A5BA3DC}" destId="{8B2D2D9B-EB46-4B1A-8543-C7D50E66C699}" srcOrd="0" destOrd="3" presId="urn:microsoft.com/office/officeart/2005/8/layout/chevron2"/>
    <dgm:cxn modelId="{9040AF03-DB76-4725-8557-14C865C49307}" type="presOf" srcId="{2F8096A9-0FD1-4CA2-85BA-C6732C1D1A8E}" destId="{F554899C-91D0-4784-842B-27189F6504FD}" srcOrd="0" destOrd="2" presId="urn:microsoft.com/office/officeart/2005/8/layout/chevron2"/>
    <dgm:cxn modelId="{E345AA9A-4FBC-4CA9-86D9-BC5012AAF556}" srcId="{799062E4-5767-4D39-9F17-64706EC1F2F7}" destId="{2F8096A9-0FD1-4CA2-85BA-C6732C1D1A8E}" srcOrd="2" destOrd="0" parTransId="{8E9D6B85-D351-4375-A421-F16B978A2AE2}" sibTransId="{2C67136C-6574-427B-B471-B69F74EBA5C1}"/>
    <dgm:cxn modelId="{11AB43A7-8C69-4ACD-9C3E-752F63DA100A}" type="presOf" srcId="{9285F744-386C-4F80-86A5-D70CB5424675}" destId="{F554899C-91D0-4784-842B-27189F6504FD}" srcOrd="0" destOrd="1" presId="urn:microsoft.com/office/officeart/2005/8/layout/chevron2"/>
    <dgm:cxn modelId="{657DED2E-5CE0-4DEE-9C11-23B7C191604B}" type="presOf" srcId="{3DE41F5D-1759-4EF8-BA17-AB7CE4BCF4C2}" destId="{84188A6A-59F0-497A-B1EA-2D741EE9AAD3}" srcOrd="0" destOrd="0" presId="urn:microsoft.com/office/officeart/2005/8/layout/chevron2"/>
    <dgm:cxn modelId="{5CD84D1D-FC0E-4AB4-B54D-5C3C1ADE7EC3}" type="presOf" srcId="{9883D91E-1E09-4CB9-929F-4D50A33E71E5}" destId="{8B2D2D9B-EB46-4B1A-8543-C7D50E66C699}" srcOrd="0" destOrd="0" presId="urn:microsoft.com/office/officeart/2005/8/layout/chevron2"/>
    <dgm:cxn modelId="{81C86512-074A-4BC4-8942-F169C38DEB0F}" type="presOf" srcId="{C0BE1389-79AE-4F60-87EC-EF2C8C9898D3}" destId="{8B2D2D9B-EB46-4B1A-8543-C7D50E66C699}" srcOrd="0" destOrd="2" presId="urn:microsoft.com/office/officeart/2005/8/layout/chevron2"/>
    <dgm:cxn modelId="{77844835-B562-4209-9C6F-8D871F6402CC}" type="presOf" srcId="{81B0FBBE-3B74-48D0-A6D5-1D22A4C3E7CF}" destId="{8B2D2D9B-EB46-4B1A-8543-C7D50E66C699}" srcOrd="0" destOrd="1" presId="urn:microsoft.com/office/officeart/2005/8/layout/chevron2"/>
    <dgm:cxn modelId="{1D471CA2-59B8-4AEC-9348-A454E62E13C6}" srcId="{3DE41F5D-1759-4EF8-BA17-AB7CE4BCF4C2}" destId="{C0BE1389-79AE-4F60-87EC-EF2C8C9898D3}" srcOrd="2" destOrd="0" parTransId="{F045A42F-3057-4D42-841F-8603631E25CA}" sibTransId="{03F14152-3EAD-4E61-9E7A-0A7E82615D51}"/>
    <dgm:cxn modelId="{F7668E3D-28A7-41B1-AB99-C8255186D8B8}" type="presOf" srcId="{1791EC41-9623-45DB-8545-E9416A9B96D4}" destId="{23898596-6CAC-480D-BBE8-B3139FAB00A6}" srcOrd="0" destOrd="0" presId="urn:microsoft.com/office/officeart/2005/8/layout/chevron2"/>
    <dgm:cxn modelId="{AD01DED6-9984-42E4-9484-B866E6A27354}" type="presOf" srcId="{777BFEAC-7186-4D7E-82C0-B3FA57E5B60B}" destId="{F554899C-91D0-4784-842B-27189F6504FD}" srcOrd="0" destOrd="0" presId="urn:microsoft.com/office/officeart/2005/8/layout/chevron2"/>
    <dgm:cxn modelId="{6115F60B-2C5D-47DD-90EF-B320B253DE78}" type="presOf" srcId="{A4309EAD-5DCA-4DBA-A671-275B49A8ED74}" destId="{F554899C-91D0-4784-842B-27189F6504FD}" srcOrd="0" destOrd="3" presId="urn:microsoft.com/office/officeart/2005/8/layout/chevron2"/>
    <dgm:cxn modelId="{BE63151A-1896-451B-BD01-940857BC99A5}" srcId="{1791EC41-9623-45DB-8545-E9416A9B96D4}" destId="{799062E4-5767-4D39-9F17-64706EC1F2F7}" srcOrd="1" destOrd="0" parTransId="{FCC51321-2752-4879-9714-180B1DF9078F}" sibTransId="{690F8FEB-6DA0-46DF-8E2D-BC89D27F02EE}"/>
    <dgm:cxn modelId="{814FF7FC-C075-4A8C-B2F0-5BFA8141D79C}" srcId="{799062E4-5767-4D39-9F17-64706EC1F2F7}" destId="{A4309EAD-5DCA-4DBA-A671-275B49A8ED74}" srcOrd="3" destOrd="0" parTransId="{0948ED0D-47B0-45C4-BE78-E5621FF3CC4A}" sibTransId="{43F8582B-3D48-4B63-A371-4711EED95F31}"/>
    <dgm:cxn modelId="{96282A80-84A6-4DFC-B046-5427BA705E87}" srcId="{799062E4-5767-4D39-9F17-64706EC1F2F7}" destId="{9285F744-386C-4F80-86A5-D70CB5424675}" srcOrd="1" destOrd="0" parTransId="{B49CD94C-11F5-4A9E-9F04-223C2F85EC28}" sibTransId="{3E154443-F914-41C2-B31A-BC2FDEEC92F1}"/>
    <dgm:cxn modelId="{C91C5D57-5417-4954-9C31-99CCC59C696C}" srcId="{3DE41F5D-1759-4EF8-BA17-AB7CE4BCF4C2}" destId="{C39AF51D-F424-4B21-B25A-1CBA8A5BA3DC}" srcOrd="3" destOrd="0" parTransId="{4BD03DAE-5107-4A9C-9CC4-DEE24DF3F931}" sibTransId="{9F3ADEF8-D1BC-42EB-84F7-9FAE8F90E9A5}"/>
    <dgm:cxn modelId="{6F7A3CF8-C41A-45FF-A7CA-53934C0C8102}" srcId="{1791EC41-9623-45DB-8545-E9416A9B96D4}" destId="{3DE41F5D-1759-4EF8-BA17-AB7CE4BCF4C2}" srcOrd="0" destOrd="0" parTransId="{D07425CD-E9FA-4CD0-8F91-155DD89FA48E}" sibTransId="{E021F83A-EA03-47F0-BEEF-ED5BF20257A4}"/>
    <dgm:cxn modelId="{3F9A6173-3913-4258-9D01-7BBD42493D0D}" srcId="{799062E4-5767-4D39-9F17-64706EC1F2F7}" destId="{777BFEAC-7186-4D7E-82C0-B3FA57E5B60B}" srcOrd="0" destOrd="0" parTransId="{C5F37C86-DE37-4D2A-A2AF-4A389E0D422E}" sibTransId="{1A4E74F9-D84D-482A-946C-48D35EA53B81}"/>
    <dgm:cxn modelId="{162E74EB-6DBE-442F-BF70-92EFF37A7147}" type="presOf" srcId="{799062E4-5767-4D39-9F17-64706EC1F2F7}" destId="{667DAC95-4FB4-4511-B1B5-54768EEDDBB0}" srcOrd="0" destOrd="0" presId="urn:microsoft.com/office/officeart/2005/8/layout/chevron2"/>
    <dgm:cxn modelId="{38D144EA-A7E7-4A98-8F3C-03FBE03D89A9}" srcId="{3DE41F5D-1759-4EF8-BA17-AB7CE4BCF4C2}" destId="{81B0FBBE-3B74-48D0-A6D5-1D22A4C3E7CF}" srcOrd="1" destOrd="0" parTransId="{E7165D0B-479A-461B-A205-BCED0EB9CC40}" sibTransId="{AB8CE56F-A8C4-44BB-BF73-899ED0291540}"/>
    <dgm:cxn modelId="{2A4C5D2F-E137-415B-8603-270BAE97A556}" type="presParOf" srcId="{23898596-6CAC-480D-BBE8-B3139FAB00A6}" destId="{CE1C197B-9729-43D5-A5A7-362080DC7DBE}" srcOrd="0" destOrd="0" presId="urn:microsoft.com/office/officeart/2005/8/layout/chevron2"/>
    <dgm:cxn modelId="{478B453C-4E67-41EC-AB5D-0B3B951F11E6}" type="presParOf" srcId="{CE1C197B-9729-43D5-A5A7-362080DC7DBE}" destId="{84188A6A-59F0-497A-B1EA-2D741EE9AAD3}" srcOrd="0" destOrd="0" presId="urn:microsoft.com/office/officeart/2005/8/layout/chevron2"/>
    <dgm:cxn modelId="{D98C1593-D438-4E37-AAEF-8A9B1BF6AB21}" type="presParOf" srcId="{CE1C197B-9729-43D5-A5A7-362080DC7DBE}" destId="{8B2D2D9B-EB46-4B1A-8543-C7D50E66C699}" srcOrd="1" destOrd="0" presId="urn:microsoft.com/office/officeart/2005/8/layout/chevron2"/>
    <dgm:cxn modelId="{18DA5F32-CC7E-43A6-9838-F6D2DF91B401}" type="presParOf" srcId="{23898596-6CAC-480D-BBE8-B3139FAB00A6}" destId="{803ACAE0-0479-48A5-A599-409EE5092A09}" srcOrd="1" destOrd="0" presId="urn:microsoft.com/office/officeart/2005/8/layout/chevron2"/>
    <dgm:cxn modelId="{8618CCE7-3D61-436C-9C39-6BA65C3BF52E}" type="presParOf" srcId="{23898596-6CAC-480D-BBE8-B3139FAB00A6}" destId="{B91BA07D-F8EB-436E-AAE2-26F0AA542198}" srcOrd="2" destOrd="0" presId="urn:microsoft.com/office/officeart/2005/8/layout/chevron2"/>
    <dgm:cxn modelId="{0561715B-DF1B-4669-BE7F-926CD0BAE16D}" type="presParOf" srcId="{B91BA07D-F8EB-436E-AAE2-26F0AA542198}" destId="{667DAC95-4FB4-4511-B1B5-54768EEDDBB0}" srcOrd="0" destOrd="0" presId="urn:microsoft.com/office/officeart/2005/8/layout/chevron2"/>
    <dgm:cxn modelId="{026EE388-EEE9-4886-B994-FDAF4ED30143}" type="presParOf" srcId="{B91BA07D-F8EB-436E-AAE2-26F0AA542198}" destId="{F554899C-91D0-4784-842B-27189F6504F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B6CCEE-FED2-4C22-8A20-A5D484636CE2}">
      <dsp:nvSpPr>
        <dsp:cNvPr id="0" name=""/>
        <dsp:cNvSpPr/>
      </dsp:nvSpPr>
      <dsp:spPr>
        <a:xfrm>
          <a:off x="0" y="561662"/>
          <a:ext cx="4925347" cy="492534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9C7325-4235-4B9D-B6B5-236CF1352B05}">
      <dsp:nvSpPr>
        <dsp:cNvPr id="0" name=""/>
        <dsp:cNvSpPr/>
      </dsp:nvSpPr>
      <dsp:spPr>
        <a:xfrm>
          <a:off x="2462673" y="720061"/>
          <a:ext cx="5746238" cy="4925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За рівнем організації матеріалу виділяють такі групи координаційних сполук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</a:t>
          </a:r>
          <a:r>
            <a:rPr lang="uk-UA" sz="1600" kern="1200" dirty="0" smtClean="0"/>
            <a:t> Координаційні полімери;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Дендримери</a:t>
          </a:r>
          <a:r>
            <a:rPr lang="uk-UA" sz="1600" kern="1200" dirty="0" smtClean="0"/>
            <a:t>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</a:t>
          </a:r>
          <a:r>
            <a:rPr lang="uk-UA" sz="1600" kern="1200" dirty="0" smtClean="0"/>
            <a:t> Мономолекулярні плівки типу </a:t>
          </a:r>
          <a:r>
            <a:rPr lang="uk-UA" sz="1600" kern="1200" dirty="0" err="1" smtClean="0"/>
            <a:t>Ленгмюр-Блоджет</a:t>
          </a:r>
          <a:r>
            <a:rPr lang="uk-UA" sz="1600" kern="1200" dirty="0" smtClean="0"/>
            <a:t>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</a:t>
          </a:r>
          <a:r>
            <a:rPr lang="uk-UA" sz="1600" kern="1200" dirty="0" smtClean="0"/>
            <a:t> Багатошарові плівки;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 </a:t>
          </a:r>
          <a:r>
            <a:rPr lang="uk-UA" sz="1600" kern="1200" dirty="0" smtClean="0"/>
            <a:t>Координаційні сполуки на поверхні твердих носіїв 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та    </a:t>
          </a:r>
          <a:r>
            <a:rPr lang="uk-UA" sz="1600" kern="1200" dirty="0" err="1" smtClean="0"/>
            <a:t>функціоналізованих</a:t>
          </a:r>
          <a:r>
            <a:rPr lang="uk-UA" sz="1600" kern="1200" dirty="0" smtClean="0"/>
            <a:t> сорбентів;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 </a:t>
          </a:r>
          <a:r>
            <a:rPr lang="uk-UA" sz="1600" kern="1200" dirty="0" smtClean="0">
              <a:latin typeface="Times New Roman"/>
              <a:cs typeface="Times New Roman"/>
            </a:rPr>
            <a:t>● </a:t>
          </a:r>
          <a:r>
            <a:rPr lang="uk-UA" sz="1600" kern="1200" dirty="0" smtClean="0"/>
            <a:t>Гібридні аморфні матеріали;</a:t>
          </a: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  </a:t>
          </a:r>
          <a:r>
            <a:rPr lang="uk-UA" sz="1600" kern="1200" dirty="0" smtClean="0">
              <a:latin typeface="Times New Roman"/>
              <a:cs typeface="Times New Roman"/>
            </a:rPr>
            <a:t> ● </a:t>
          </a:r>
          <a:r>
            <a:rPr lang="uk-UA" sz="1600" kern="1200" dirty="0" smtClean="0"/>
            <a:t> Рідкі кристали.</a:t>
          </a:r>
          <a:endParaRPr lang="ru-RU" sz="1600" b="1" kern="1200" dirty="0"/>
        </a:p>
      </dsp:txBody>
      <dsp:txXfrm>
        <a:off x="2462673" y="720061"/>
        <a:ext cx="5746238" cy="49253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188A6A-59F0-497A-B1EA-2D741EE9AAD3}">
      <dsp:nvSpPr>
        <dsp:cNvPr id="0" name=""/>
        <dsp:cNvSpPr/>
      </dsp:nvSpPr>
      <dsp:spPr>
        <a:xfrm rot="5400000">
          <a:off x="-463155" y="467843"/>
          <a:ext cx="3087700" cy="216139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Модуль1.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Становлення координаційної хімії та її сучасний стан</a:t>
          </a:r>
          <a:endParaRPr lang="ru-RU" sz="1400" kern="1200" dirty="0" smtClean="0">
            <a:solidFill>
              <a:srgbClr val="0070C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 rot="5400000">
        <a:off x="-463155" y="467843"/>
        <a:ext cx="3087700" cy="2161390"/>
      </dsp:txXfrm>
    </dsp:sp>
    <dsp:sp modelId="{8B2D2D9B-EB46-4B1A-8543-C7D50E66C699}">
      <dsp:nvSpPr>
        <dsp:cNvPr id="0" name=""/>
        <dsp:cNvSpPr/>
      </dsp:nvSpPr>
      <dsp:spPr>
        <a:xfrm rot="5400000">
          <a:off x="4333114" y="-2167036"/>
          <a:ext cx="2008060" cy="6351509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 Теорії будови координаційних сполук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 Теорія будови координаційних сполук А.Вернера. 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 Координаційні та комплексні сполуки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Основні поняття координаційної хімії з позицій сучасного розвитку науки хімії</a:t>
          </a:r>
          <a:r>
            <a:rPr lang="uk-UA" sz="1500" b="1" kern="1200" dirty="0" smtClean="0"/>
            <a:t> </a:t>
          </a:r>
          <a:endParaRPr lang="ru-RU" sz="1500" kern="1200" dirty="0"/>
        </a:p>
      </dsp:txBody>
      <dsp:txXfrm rot="5400000">
        <a:off x="4333114" y="-2167036"/>
        <a:ext cx="2008060" cy="6351509"/>
      </dsp:txXfrm>
    </dsp:sp>
    <dsp:sp modelId="{667DAC95-4FB4-4511-B1B5-54768EEDDBB0}">
      <dsp:nvSpPr>
        <dsp:cNvPr id="0" name=""/>
        <dsp:cNvSpPr/>
      </dsp:nvSpPr>
      <dsp:spPr>
        <a:xfrm rot="5400000">
          <a:off x="-463155" y="3275422"/>
          <a:ext cx="3087700" cy="216139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</a:rPr>
            <a:t>Модуль 2.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Будова та властивості координаційних сполук</a:t>
          </a:r>
          <a:endParaRPr lang="ru-RU" sz="1400" kern="1200" dirty="0" smtClean="0">
            <a:solidFill>
              <a:srgbClr val="0070C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/>
        </a:p>
      </dsp:txBody>
      <dsp:txXfrm rot="5400000">
        <a:off x="-463155" y="3275422"/>
        <a:ext cx="3087700" cy="2161390"/>
      </dsp:txXfrm>
    </dsp:sp>
    <dsp:sp modelId="{F554899C-91D0-4784-842B-27189F6504FD}">
      <dsp:nvSpPr>
        <dsp:cNvPr id="0" name=""/>
        <dsp:cNvSpPr/>
      </dsp:nvSpPr>
      <dsp:spPr>
        <a:xfrm rot="5400000">
          <a:off x="4333642" y="640014"/>
          <a:ext cx="2007005" cy="6351509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Сучасний стан розвитку координаційної хімії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Систематика та коротка характеристика координаційних сполук за складом координаційної сфери та рівнем організації матеріалу.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Положення хімічного елементу в періодичній системі і його здатність до </a:t>
          </a:r>
          <a:r>
            <a:rPr lang="uk-UA" sz="1500" kern="1200" dirty="0" err="1" smtClean="0"/>
            <a:t>комплексоутворення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Координаційні сполуки другого і третього поколінь у розвитку новітніх технологій</a:t>
          </a:r>
          <a:endParaRPr lang="ru-RU" sz="1500" kern="1200" dirty="0"/>
        </a:p>
      </dsp:txBody>
      <dsp:txXfrm rot="5400000">
        <a:off x="4333642" y="640014"/>
        <a:ext cx="2007005" cy="6351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9586B4-26A9-4C00-9E63-0C7405A42D0E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8B3235-6245-4AD1-A97B-2723306386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412776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КООРДИНАЦІЙНІ СПОЛУКИ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924944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вибіркова навчальна дисципліна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циклу професійної підготовки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для здобувачів </a:t>
            </a:r>
            <a:r>
              <a:rPr lang="uk-UA" dirty="0" smtClean="0">
                <a:solidFill>
                  <a:schemeClr val="tx1"/>
                </a:solidFill>
              </a:rPr>
              <a:t>другого</a:t>
            </a:r>
            <a:r>
              <a:rPr lang="uk-UA" b="1" dirty="0" smtClean="0">
                <a:solidFill>
                  <a:schemeClr val="tx1"/>
                </a:solidFill>
              </a:rPr>
              <a:t> (магістерського) </a:t>
            </a:r>
            <a:r>
              <a:rPr lang="uk-UA" b="1" dirty="0">
                <a:solidFill>
                  <a:schemeClr val="tx1"/>
                </a:solidFill>
              </a:rPr>
              <a:t>рівня вищої освіти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освітньої програми «Хімія»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692697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solidFill>
                  <a:srgbClr val="0070C0"/>
                </a:solidFill>
              </a:rPr>
              <a:t>Медичний факультет</a:t>
            </a:r>
          </a:p>
          <a:p>
            <a:pPr algn="ctr"/>
            <a:r>
              <a:rPr lang="uk-UA" sz="2400" dirty="0" smtClean="0">
                <a:solidFill>
                  <a:srgbClr val="0070C0"/>
                </a:solidFill>
              </a:rPr>
              <a:t>Кафедра хімії та фармації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13176"/>
            <a:ext cx="273630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7295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313240" cy="1417638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Обґрунтування необхідності вивчення освітньої компоненти здобувачами вищої освіти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/>
              <a:t>На сьогоднішній день координаційні сполуки знайшли широке застосування, їх використовують у хімічному аналізі, у кольоровій металургії та металургії рідкісних металів, у розділенні металів, які близькі за властивостями, а особливої уваги заслуговують координаційні сполуки, які знайшли своє застосування у розвитку новітніх технологій (створення елементів молекулярної електроніки, розробка сучасних фотохімічних технологій, використання сонячної світлової енергії, як альтернативи сучасним видам їх одержання, використання хімічних сполук у технологіях зберігання і обробки інформації – сенсори, молекулярні магніти, тощо. Через це студенти повинні бути обізнані з новими досягненнями в галузі координаційної хімії. </a:t>
            </a:r>
          </a:p>
          <a:p>
            <a:pPr algn="just"/>
            <a:r>
              <a:rPr lang="uk-UA" dirty="0" smtClean="0"/>
              <a:t>Тому для кращого засвоєння та усвідомлення координаційної хімії, у Херсонському державному університеті на спеціальності 102 Хімія, основи координаційної хімії викладаються у курсі «Координаційні сполуки».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Мета навчальної дисципліни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формування основних компетентностей про склад, будову і властивості координаційних сполук;  </a:t>
            </a:r>
          </a:p>
          <a:p>
            <a:pPr algn="just"/>
            <a:r>
              <a:rPr lang="uk-UA" dirty="0" smtClean="0"/>
              <a:t>відображення перспективних напрямків  розвитку координаційної хімії: дизайн та синтез гомогенних і гетерогенних метало комплексних каталізаторів, розробка екологічно чистих та безпечних технологій добування рідкісних металів, дизайн та синтез лікарських засобів тощо.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8092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Завдання </a:t>
            </a:r>
            <a:r>
              <a:rPr lang="uk-UA" sz="2800" b="1" dirty="0">
                <a:solidFill>
                  <a:srgbClr val="0070C0"/>
                </a:solidFill>
              </a:rPr>
              <a:t>навчальної </a:t>
            </a:r>
            <a:r>
              <a:rPr lang="uk-UA" sz="2800" b="1" dirty="0" smtClean="0">
                <a:solidFill>
                  <a:srgbClr val="0070C0"/>
                </a:solidFill>
              </a:rPr>
              <a:t>дисципліни:</a:t>
            </a:r>
          </a:p>
          <a:p>
            <a:pPr algn="ctr"/>
            <a:endParaRPr lang="ru-RU" sz="2400" dirty="0"/>
          </a:p>
          <a:p>
            <a:r>
              <a:rPr lang="uk-UA" sz="2000" dirty="0" smtClean="0">
                <a:latin typeface="Times New Roman"/>
                <a:cs typeface="Times New Roman"/>
              </a:rPr>
              <a:t>● </a:t>
            </a:r>
            <a:r>
              <a:rPr lang="uk-UA" b="1" dirty="0" smtClean="0">
                <a:latin typeface="Times New Roman"/>
                <a:cs typeface="Times New Roman"/>
              </a:rPr>
              <a:t>Формування сучасних теоретичних поглядів на склад, будову</a:t>
            </a:r>
            <a:r>
              <a:rPr lang="uk-UA" b="1" dirty="0" smtClean="0"/>
              <a:t>, властивості та застосування координаційних сполук.</a:t>
            </a:r>
          </a:p>
          <a:p>
            <a:pPr algn="just"/>
            <a:r>
              <a:rPr lang="uk-UA" dirty="0" smtClean="0">
                <a:latin typeface="Times New Roman"/>
                <a:cs typeface="Times New Roman"/>
              </a:rPr>
              <a:t>● </a:t>
            </a:r>
            <a:r>
              <a:rPr lang="uk-UA" b="1" dirty="0" smtClean="0">
                <a:latin typeface="Times New Roman"/>
                <a:cs typeface="Times New Roman"/>
              </a:rPr>
              <a:t>Н</a:t>
            </a:r>
            <a:r>
              <a:rPr lang="uk-UA" b="1" dirty="0" smtClean="0"/>
              <a:t>авчання студентів орієнтуватися в окремих сучасних означеннях стосовно координаційних сполук, прогнозувати їх властивості та можливості застосування</a:t>
            </a:r>
          </a:p>
          <a:p>
            <a:pPr algn="just"/>
            <a:r>
              <a:rPr lang="uk-UA" dirty="0" smtClean="0">
                <a:latin typeface="Times New Roman"/>
                <a:cs typeface="Times New Roman"/>
              </a:rPr>
              <a:t>● </a:t>
            </a:r>
            <a:r>
              <a:rPr lang="uk-UA" b="1" dirty="0" smtClean="0"/>
              <a:t>Практичне використання координаційних сполук у хімічному аналізі, у кольоровій металургії та металургії рідкісних металів, координаційні сполуки у живих організмах, координаційні сполуки у новітніх технологіях (створення елементів молекулярної електроніки, розробка сучасних </a:t>
            </a:r>
            <a:r>
              <a:rPr lang="uk-UA" b="1" dirty="0" err="1" smtClean="0"/>
              <a:t>фотоелектрохімічних</a:t>
            </a:r>
            <a:r>
              <a:rPr lang="uk-UA" b="1" dirty="0" smtClean="0"/>
              <a:t> технологій використання сонячної світлової енергії, як альтернативи сучасним видам, використання хімічних сполук у технологіях зберігання і обробки інформації – сенсори  на основі технології молекулярного розпізнавання, тощо ).</a:t>
            </a:r>
            <a:endParaRPr lang="ru-RU" b="1" dirty="0" smtClean="0"/>
          </a:p>
          <a:p>
            <a:pPr algn="just"/>
            <a:r>
              <a:rPr lang="uk-UA" dirty="0" smtClean="0"/>
              <a:t>.</a:t>
            </a:r>
            <a:endParaRPr lang="ru-RU" dirty="0" smtClean="0"/>
          </a:p>
          <a:p>
            <a:pPr lvl="0" algn="just"/>
            <a:endParaRPr lang="ru-RU" sz="2000" b="1" dirty="0" smtClean="0"/>
          </a:p>
          <a:p>
            <a:pPr algn="just"/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182"/>
          <a:stretch/>
        </p:blipFill>
        <p:spPr bwMode="auto">
          <a:xfrm>
            <a:off x="108448" y="4941168"/>
            <a:ext cx="3023392" cy="1000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157192"/>
            <a:ext cx="1656184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373216"/>
            <a:ext cx="136815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992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 </a:t>
            </a:r>
          </a:p>
          <a:p>
            <a:pPr algn="ctr"/>
            <a:endParaRPr lang="ru-RU" sz="2400" dirty="0"/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186132798"/>
              </p:ext>
            </p:extLst>
          </p:nvPr>
        </p:nvGraphicFramePr>
        <p:xfrm>
          <a:off x="179512" y="548680"/>
          <a:ext cx="820891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4168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799288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4365104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Приклад  </a:t>
            </a:r>
            <a:r>
              <a:rPr lang="ru-RU" dirty="0" err="1" smtClean="0"/>
              <a:t>біядерних</a:t>
            </a:r>
            <a:r>
              <a:rPr lang="ru-RU" dirty="0" smtClean="0"/>
              <a:t> </a:t>
            </a:r>
            <a:r>
              <a:rPr lang="ru-RU" dirty="0" err="1" smtClean="0"/>
              <a:t>координаційних</a:t>
            </a:r>
            <a:r>
              <a:rPr lang="ru-RU" dirty="0" smtClean="0"/>
              <a:t> сполук Со(ІІІ): </a:t>
            </a:r>
            <a:r>
              <a:rPr lang="ru-RU" dirty="0" smtClean="0"/>
              <a:t>а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ди-µ-гідроксо-біс</a:t>
            </a:r>
            <a:r>
              <a:rPr lang="ru-RU" dirty="0" smtClean="0"/>
              <a:t>[</a:t>
            </a:r>
            <a:r>
              <a:rPr lang="ru-RU" dirty="0" err="1" smtClean="0"/>
              <a:t>тетраамінкобальт</a:t>
            </a:r>
            <a:r>
              <a:rPr lang="ru-RU" dirty="0" smtClean="0"/>
              <a:t>(ІІІ)] </a:t>
            </a:r>
            <a:r>
              <a:rPr lang="ru-RU" dirty="0" err="1" smtClean="0"/>
              <a:t>йон</a:t>
            </a:r>
            <a:r>
              <a:rPr lang="ru-RU" dirty="0" smtClean="0"/>
              <a:t>; </a:t>
            </a:r>
          </a:p>
          <a:p>
            <a:pPr algn="ctr"/>
            <a:r>
              <a:rPr lang="ru-RU" dirty="0" smtClean="0"/>
              <a:t>        </a:t>
            </a:r>
            <a:r>
              <a:rPr lang="en-US" dirty="0" smtClean="0"/>
              <a:t>            </a:t>
            </a:r>
            <a:r>
              <a:rPr lang="ru-RU" dirty="0" smtClean="0"/>
              <a:t> б</a:t>
            </a:r>
            <a:r>
              <a:rPr lang="en-US" dirty="0" smtClean="0"/>
              <a:t>)</a:t>
            </a:r>
            <a:r>
              <a:rPr lang="ru-RU" dirty="0" smtClean="0"/>
              <a:t>- </a:t>
            </a:r>
            <a:r>
              <a:rPr lang="ru-RU" dirty="0" err="1" smtClean="0"/>
              <a:t>ди-µ-аміно-біс</a:t>
            </a:r>
            <a:r>
              <a:rPr lang="ru-RU" dirty="0" smtClean="0"/>
              <a:t>[</a:t>
            </a:r>
            <a:r>
              <a:rPr lang="ru-RU" dirty="0" err="1" smtClean="0"/>
              <a:t>д</a:t>
            </a:r>
            <a:r>
              <a:rPr lang="uk-UA" dirty="0" smtClean="0"/>
              <a:t>и</a:t>
            </a:r>
            <a:r>
              <a:rPr lang="ru-RU" dirty="0" smtClean="0"/>
              <a:t>(</a:t>
            </a:r>
            <a:r>
              <a:rPr lang="ru-RU" dirty="0" err="1" smtClean="0"/>
              <a:t>етилендиамін</a:t>
            </a:r>
            <a:r>
              <a:rPr lang="ru-RU" dirty="0" smtClean="0"/>
              <a:t>)кобальт(ІІІ)] </a:t>
            </a:r>
            <a:r>
              <a:rPr lang="ru-RU" dirty="0" err="1" smtClean="0"/>
              <a:t>йон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03" y="302359"/>
            <a:ext cx="617409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 smtClean="0"/>
              <a:t>здатність</a:t>
            </a:r>
            <a:r>
              <a:rPr lang="ru-RU" dirty="0" smtClean="0"/>
              <a:t> до абстрактного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та синтезу</a:t>
            </a:r>
            <a:r>
              <a:rPr lang="uk-UA" dirty="0" smtClean="0"/>
              <a:t>;</a:t>
            </a:r>
            <a:endParaRPr lang="ru-RU" dirty="0" smtClean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новітніх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і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uk-UA" dirty="0" smtClean="0"/>
              <a:t>;</a:t>
            </a:r>
            <a:endParaRPr lang="ru-RU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самостійних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uk-UA" dirty="0" smtClean="0"/>
              <a:t>;</a:t>
            </a:r>
            <a:endParaRPr lang="ru-RU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пошуку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uk-UA" dirty="0"/>
              <a:t> т</a:t>
            </a:r>
            <a:r>
              <a:rPr lang="ru-RU" dirty="0"/>
              <a:t>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uk-UA" dirty="0" smtClean="0"/>
              <a:t>;</a:t>
            </a:r>
            <a:endParaRPr lang="ru-RU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генерувати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(</a:t>
            </a:r>
            <a:r>
              <a:rPr lang="ru-RU" dirty="0" err="1"/>
              <a:t>креативність</a:t>
            </a:r>
            <a:r>
              <a:rPr lang="ru-RU" dirty="0"/>
              <a:t>)</a:t>
            </a:r>
            <a:r>
              <a:rPr lang="uk-UA" dirty="0" smtClean="0"/>
              <a:t>;</a:t>
            </a:r>
            <a:endParaRPr lang="ru-RU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на </a:t>
            </a:r>
            <a:r>
              <a:rPr lang="ru-RU" dirty="0" err="1"/>
              <a:t>фахову</a:t>
            </a:r>
            <a:r>
              <a:rPr lang="ru-RU" dirty="0"/>
              <a:t> тематику з </a:t>
            </a:r>
            <a:r>
              <a:rPr lang="ru-RU" dirty="0" err="1" smtClean="0"/>
              <a:t>нефахівцями</a:t>
            </a:r>
            <a:r>
              <a:rPr lang="uk-UA" dirty="0" smtClean="0"/>
              <a:t>;</a:t>
            </a:r>
            <a:endParaRPr lang="ru-RU" dirty="0" smtClean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dirty="0" smtClean="0"/>
              <a:t>здатність </a:t>
            </a:r>
            <a:r>
              <a:rPr lang="uk-UA" dirty="0"/>
              <a:t>застосовувати хімічні знання для систематизації різноманітних пов’язаних фактів і явищ</a:t>
            </a:r>
            <a:r>
              <a:rPr lang="uk-UA" dirty="0" smtClean="0"/>
              <a:t>;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експериментальними</a:t>
            </a:r>
            <a:r>
              <a:rPr lang="ru-RU" dirty="0" smtClean="0"/>
              <a:t> методиками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uk-UA" dirty="0" smtClean="0"/>
              <a:t>;</a:t>
            </a:r>
            <a:endParaRPr lang="ru-RU" dirty="0" smtClean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теоретичними</a:t>
            </a:r>
            <a:r>
              <a:rPr lang="ru-RU" dirty="0" smtClean="0"/>
              <a:t> методами, що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для дослідження хімічних систем та </a:t>
            </a:r>
            <a:r>
              <a:rPr lang="ru-RU" dirty="0" err="1" smtClean="0"/>
              <a:t>матеріалів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3" y="58072"/>
            <a:ext cx="5709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Компетентності: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412776"/>
            <a:ext cx="216024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8616" y="1565176"/>
            <a:ext cx="216024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804248" y="4077072"/>
            <a:ext cx="17281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Просторова</a:t>
            </a:r>
            <a:r>
              <a:rPr lang="ru-RU" dirty="0" smtClean="0"/>
              <a:t> </a:t>
            </a:r>
            <a:r>
              <a:rPr lang="ru-RU" dirty="0" err="1" smtClean="0"/>
              <a:t>будова</a:t>
            </a:r>
            <a:r>
              <a:rPr lang="ru-RU" dirty="0" smtClean="0"/>
              <a:t> фрагменту сполуки</a:t>
            </a:r>
            <a:br>
              <a:rPr lang="ru-RU" dirty="0" smtClean="0"/>
            </a:br>
            <a:r>
              <a:rPr lang="ru-RU" dirty="0" smtClean="0"/>
              <a:t>[Ni</a:t>
            </a:r>
            <a:r>
              <a:rPr lang="ru-RU" baseline="-25000" dirty="0" smtClean="0"/>
              <a:t>4</a:t>
            </a:r>
            <a:r>
              <a:rPr lang="ru-RU" dirty="0" smtClean="0"/>
              <a:t>(</a:t>
            </a:r>
            <a:r>
              <a:rPr lang="ru-RU" dirty="0" err="1" smtClean="0"/>
              <a:t>dbm</a:t>
            </a:r>
            <a:r>
              <a:rPr lang="ru-RU" dirty="0" smtClean="0"/>
              <a:t>)</a:t>
            </a:r>
            <a:r>
              <a:rPr lang="ru-RU" baseline="-25000" dirty="0" smtClean="0"/>
              <a:t>4</a:t>
            </a:r>
            <a:r>
              <a:rPr lang="ru-RU" dirty="0" smtClean="0"/>
              <a:t>(</a:t>
            </a:r>
            <a:r>
              <a:rPr lang="ru-RU" dirty="0" err="1" smtClean="0"/>
              <a:t>EtOH</a:t>
            </a:r>
            <a:r>
              <a:rPr lang="ru-RU" dirty="0" smtClean="0"/>
              <a:t>)</a:t>
            </a:r>
            <a:r>
              <a:rPr lang="ru-RU" baseline="-25000" dirty="0" smtClean="0"/>
              <a:t>4</a:t>
            </a:r>
            <a:r>
              <a:rPr lang="ru-RU" dirty="0" smtClean="0"/>
              <a:t>(µ</a:t>
            </a:r>
            <a:r>
              <a:rPr lang="ru-RU" baseline="-25000" dirty="0" smtClean="0"/>
              <a:t>1,1</a:t>
            </a:r>
            <a:r>
              <a:rPr lang="ru-RU" dirty="0" smtClean="0"/>
              <a:t>-N</a:t>
            </a:r>
            <a:r>
              <a:rPr lang="ru-RU" baseline="-25000" dirty="0" smtClean="0"/>
              <a:t>3</a:t>
            </a:r>
            <a:r>
              <a:rPr lang="ru-RU" dirty="0" smtClean="0"/>
              <a:t>)</a:t>
            </a:r>
            <a:r>
              <a:rPr lang="ru-RU" baseline="-25000" dirty="0" smtClean="0"/>
              <a:t>4</a:t>
            </a:r>
            <a:r>
              <a:rPr lang="ru-RU" dirty="0" smtClean="0"/>
              <a:t>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2833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501" y="117693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Для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засвоєння 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освітньої компоненти «Координаційні сполуки»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пропонується вивчення наступних тем: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uk-UA" b="1" dirty="0">
                <a:solidFill>
                  <a:srgbClr val="0070C0"/>
                </a:solidFill>
              </a:rPr>
              <a:t> 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936217685"/>
              </p:ext>
            </p:extLst>
          </p:nvPr>
        </p:nvGraphicFramePr>
        <p:xfrm>
          <a:off x="179513" y="953344"/>
          <a:ext cx="85129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26240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6080" t="22028" r="18001" b="20067"/>
          <a:stretch>
            <a:fillRect/>
          </a:stretch>
        </p:blipFill>
        <p:spPr bwMode="auto">
          <a:xfrm>
            <a:off x="683568" y="1052736"/>
            <a:ext cx="3528392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 descr="D:\Documents and Settings\Admin\Рабочий стол\45959603_w640_h640_kalij_zhelezosinerodistyj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484784"/>
            <a:ext cx="3312368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580112" y="4221088"/>
            <a:ext cx="2952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ysClr val="windowText" lastClr="000000"/>
                </a:solidFill>
              </a:rPr>
              <a:t>Червонка </a:t>
            </a:r>
            <a:r>
              <a:rPr lang="uk-UA" b="1" i="1" dirty="0" smtClean="0">
                <a:solidFill>
                  <a:sysClr val="windowText" lastClr="000000"/>
                </a:solidFill>
              </a:rPr>
              <a:t>кров'яна </a:t>
            </a:r>
            <a:r>
              <a:rPr lang="ru-RU" b="1" i="1" dirty="0" smtClean="0">
                <a:solidFill>
                  <a:sysClr val="windowText" lastClr="000000"/>
                </a:solidFill>
              </a:rPr>
              <a:t>с</a:t>
            </a:r>
            <a:r>
              <a:rPr lang="uk-UA" b="1" i="1" dirty="0" err="1" smtClean="0">
                <a:solidFill>
                  <a:sysClr val="windowText" lastClr="000000"/>
                </a:solidFill>
              </a:rPr>
              <a:t>іль</a:t>
            </a:r>
            <a:r>
              <a:rPr lang="uk-UA" b="1" i="1" dirty="0" smtClean="0">
                <a:solidFill>
                  <a:sysClr val="windowText" lastClr="00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K</a:t>
            </a:r>
            <a:r>
              <a:rPr lang="en-US" baseline="-25000" dirty="0" smtClean="0">
                <a:solidFill>
                  <a:sysClr val="windowText" lastClr="000000"/>
                </a:solidFill>
              </a:rPr>
              <a:t>3</a:t>
            </a:r>
            <a:r>
              <a:rPr lang="en-US" dirty="0" smtClean="0">
                <a:solidFill>
                  <a:sysClr val="windowText" lastClr="000000"/>
                </a:solidFill>
              </a:rPr>
              <a:t>[Fe(CN)</a:t>
            </a:r>
            <a:r>
              <a:rPr lang="en-US" baseline="-25000" dirty="0" smtClean="0">
                <a:solidFill>
                  <a:sysClr val="windowText" lastClr="000000"/>
                </a:solidFill>
              </a:rPr>
              <a:t>6</a:t>
            </a:r>
            <a:r>
              <a:rPr lang="en-US" dirty="0" smtClean="0">
                <a:solidFill>
                  <a:sysClr val="windowText" lastClr="000000"/>
                </a:solidFill>
              </a:rPr>
              <a:t>]</a:t>
            </a:r>
            <a:endParaRPr lang="uk-UA" dirty="0">
              <a:solidFill>
                <a:sysClr val="windowText" lastClr="0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4005064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/>
              <a:t>Зелена сіль </a:t>
            </a:r>
            <a:r>
              <a:rPr lang="uk-UA" b="1" i="1" dirty="0" err="1" smtClean="0"/>
              <a:t>Магнуса</a:t>
            </a:r>
            <a:r>
              <a:rPr lang="uk-UA" b="1" i="1" dirty="0" smtClean="0"/>
              <a:t>:</a:t>
            </a:r>
          </a:p>
          <a:p>
            <a:pPr algn="ctr"/>
            <a:r>
              <a:rPr lang="en-US" dirty="0" smtClean="0"/>
              <a:t>[Pt(NH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4</a:t>
            </a:r>
            <a:r>
              <a:rPr lang="en-US" dirty="0" smtClean="0"/>
              <a:t>]</a:t>
            </a:r>
            <a:r>
              <a:rPr lang="en-US" baseline="30000" dirty="0" smtClean="0"/>
              <a:t>2+</a:t>
            </a:r>
            <a:r>
              <a:rPr lang="en-US" dirty="0" smtClean="0"/>
              <a:t>[PtCl</a:t>
            </a:r>
            <a:r>
              <a:rPr lang="en-US" baseline="-25000" dirty="0" smtClean="0"/>
              <a:t>4</a:t>
            </a:r>
            <a:r>
              <a:rPr lang="en-US" dirty="0" smtClean="0"/>
              <a:t>]</a:t>
            </a:r>
            <a:r>
              <a:rPr lang="en-US" baseline="30000" dirty="0" smtClean="0"/>
              <a:t>2-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548680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ДЯКУЄМО!!!!!!!!!!!!</a:t>
            </a:r>
            <a:endParaRPr lang="en-US" sz="2800" baseline="30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226</TotalTime>
  <Words>603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КООРДИНАЦІЙНІ СПОЛУКИ </vt:lpstr>
      <vt:lpstr>Обґрунтування необхідності вивчення освітньої компоненти здобувачами вищої освіти</vt:lpstr>
      <vt:lpstr>Мета навчальної дисципліни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ВИДІЛЕННЯ ТА КОНЦЕНТРУВАННЯ</dc:title>
  <dc:creator>mom</dc:creator>
  <cp:lastModifiedBy>vishnevskaya</cp:lastModifiedBy>
  <cp:revision>32</cp:revision>
  <dcterms:created xsi:type="dcterms:W3CDTF">2020-07-13T15:44:38Z</dcterms:created>
  <dcterms:modified xsi:type="dcterms:W3CDTF">2021-03-19T06:06:55Z</dcterms:modified>
</cp:coreProperties>
</file>